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0" r:id="rId5"/>
    <p:sldId id="258"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79"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FFCEF-1B47-4449-A3CF-D5645AEA53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062BE9-A4AB-4993-B097-153C58D9F0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7690DC-2A07-4F5F-9762-D39B187BFB19}"/>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5" name="Footer Placeholder 4">
            <a:extLst>
              <a:ext uri="{FF2B5EF4-FFF2-40B4-BE49-F238E27FC236}">
                <a16:creationId xmlns:a16="http://schemas.microsoft.com/office/drawing/2014/main" id="{1B2B71DC-D4A5-4025-B07F-2AF2101C6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2B52C-1CE4-4C1E-A205-01F919DFFCE3}"/>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10855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8493-CC9C-4FEF-9EEF-365BC00D9E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DE5619-3017-4522-9797-EA6199C0C4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17977-5B4E-4FB5-925B-C4209534A3C4}"/>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5" name="Footer Placeholder 4">
            <a:extLst>
              <a:ext uri="{FF2B5EF4-FFF2-40B4-BE49-F238E27FC236}">
                <a16:creationId xmlns:a16="http://schemas.microsoft.com/office/drawing/2014/main" id="{ECAFFD09-36DF-4F65-996D-A96C9877B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14987-04A0-46B8-825D-17693D56C992}"/>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389107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DD57C-44FB-4549-8693-B475EE6DE5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5916CF-35FF-435A-91BD-4B0E24AF3D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71CBD-B74D-4935-97A2-8E77AD22CB03}"/>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5" name="Footer Placeholder 4">
            <a:extLst>
              <a:ext uri="{FF2B5EF4-FFF2-40B4-BE49-F238E27FC236}">
                <a16:creationId xmlns:a16="http://schemas.microsoft.com/office/drawing/2014/main" id="{25A44F06-AB3C-4902-8489-3819FF0234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612DC-3FF6-4520-BDA5-91D39986ECA7}"/>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302498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2C19F-548E-4EF9-A906-6A0095B186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C743F4-8BC9-4938-A151-7570A2F3DE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A1F7AD-DDC0-4613-894F-C5109A56410F}"/>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5" name="Footer Placeholder 4">
            <a:extLst>
              <a:ext uri="{FF2B5EF4-FFF2-40B4-BE49-F238E27FC236}">
                <a16:creationId xmlns:a16="http://schemas.microsoft.com/office/drawing/2014/main" id="{BF797F2D-8467-44F0-ABD6-63C7517BC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7F086-C7AC-4C04-B97E-DEFF7BE6F457}"/>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62011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2BBA-58A3-4BB5-A01F-685EA56C53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4EE996-1314-4261-A7E3-8A9E4E411D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98DDA-95B5-4469-A982-581EDD4923BB}"/>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5" name="Footer Placeholder 4">
            <a:extLst>
              <a:ext uri="{FF2B5EF4-FFF2-40B4-BE49-F238E27FC236}">
                <a16:creationId xmlns:a16="http://schemas.microsoft.com/office/drawing/2014/main" id="{271765FB-4273-4413-8E15-B6E5C6E47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24114-CE8C-49DF-8B79-5DB77B92A41C}"/>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342043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B230-044A-4FAA-BD0A-C2C93FD25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B0D3EB-73B2-4D16-9CB0-E7A25AB3D8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21469C-F0ED-4C4C-9B1D-840477A422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D5CBE-4E97-485B-8B84-DE6223308DEE}"/>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6" name="Footer Placeholder 5">
            <a:extLst>
              <a:ext uri="{FF2B5EF4-FFF2-40B4-BE49-F238E27FC236}">
                <a16:creationId xmlns:a16="http://schemas.microsoft.com/office/drawing/2014/main" id="{3AF0686D-309E-40D7-A06A-D91AF5980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43F5FE-90B0-4B75-9756-FA0D4F1DB6D1}"/>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349898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1E58-4DB4-4360-81AE-67BE44820E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F82696-FF87-42F1-9401-FDA9DCE79E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388AB9-2C02-4B78-B742-5C8F165ACE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A95AD2-1841-4693-9402-671F7F2BD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8E1363-E025-4462-9FA9-3E4283BB9D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41DB13-4221-4D1A-904A-ADA18B0A890F}"/>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8" name="Footer Placeholder 7">
            <a:extLst>
              <a:ext uri="{FF2B5EF4-FFF2-40B4-BE49-F238E27FC236}">
                <a16:creationId xmlns:a16="http://schemas.microsoft.com/office/drawing/2014/main" id="{97146A9E-9FF5-42B2-AB6D-26BE9B98BF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8D7913-E51B-4642-A21A-4C748FC252B0}"/>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340291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C7FC7-6712-4234-9625-8CE53A1C8F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C5E6EE-0419-4E7A-8084-C5721FE9E233}"/>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4" name="Footer Placeholder 3">
            <a:extLst>
              <a:ext uri="{FF2B5EF4-FFF2-40B4-BE49-F238E27FC236}">
                <a16:creationId xmlns:a16="http://schemas.microsoft.com/office/drawing/2014/main" id="{CC47C08C-EE59-4634-B0FB-DA42C83B45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F37824-4DC8-4E1B-959A-BB0C3792DAA1}"/>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183008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959F8-C974-45E3-BB19-6B9AF0793E99}"/>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3" name="Footer Placeholder 2">
            <a:extLst>
              <a:ext uri="{FF2B5EF4-FFF2-40B4-BE49-F238E27FC236}">
                <a16:creationId xmlns:a16="http://schemas.microsoft.com/office/drawing/2014/main" id="{2C77778C-1338-478D-938C-5AEF923272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4BCA4C-926D-4E7F-82CF-270832390359}"/>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124612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D21F-6926-4F76-A7AF-67FF05EF23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903503-77F3-4824-907D-05F7ACEB4E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59F266-486A-45EB-9DDA-FD0057A31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2DDF88-8FE1-486F-B5BE-7BC1C856A149}"/>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6" name="Footer Placeholder 5">
            <a:extLst>
              <a:ext uri="{FF2B5EF4-FFF2-40B4-BE49-F238E27FC236}">
                <a16:creationId xmlns:a16="http://schemas.microsoft.com/office/drawing/2014/main" id="{18FB7C92-F6F3-4F25-A66F-E27B867A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80971B-4DBE-4179-B7E4-6D025016EB97}"/>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595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99A3-A6F2-4BAA-8AC3-0F9B7FA718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E7B50D-0876-46E9-A43A-A873522D11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A098C6-D2E6-46F6-9EC2-337A6E40C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77E511-8E3A-4F33-B376-8EE351D2EC5C}"/>
              </a:ext>
            </a:extLst>
          </p:cNvPr>
          <p:cNvSpPr>
            <a:spLocks noGrp="1"/>
          </p:cNvSpPr>
          <p:nvPr>
            <p:ph type="dt" sz="half" idx="10"/>
          </p:nvPr>
        </p:nvSpPr>
        <p:spPr/>
        <p:txBody>
          <a:bodyPr/>
          <a:lstStyle/>
          <a:p>
            <a:fld id="{3E061CB7-FA4A-4216-8110-663EAE219CF8}" type="datetimeFigureOut">
              <a:rPr lang="en-US" smtClean="0"/>
              <a:t>11/13/2020</a:t>
            </a:fld>
            <a:endParaRPr lang="en-US"/>
          </a:p>
        </p:txBody>
      </p:sp>
      <p:sp>
        <p:nvSpPr>
          <p:cNvPr id="6" name="Footer Placeholder 5">
            <a:extLst>
              <a:ext uri="{FF2B5EF4-FFF2-40B4-BE49-F238E27FC236}">
                <a16:creationId xmlns:a16="http://schemas.microsoft.com/office/drawing/2014/main" id="{DE467EBC-6C23-435F-A31F-EBB51E8CB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E58A2F-406F-4497-A6EF-D60B6B12574F}"/>
              </a:ext>
            </a:extLst>
          </p:cNvPr>
          <p:cNvSpPr>
            <a:spLocks noGrp="1"/>
          </p:cNvSpPr>
          <p:nvPr>
            <p:ph type="sldNum" sz="quarter" idx="12"/>
          </p:nvPr>
        </p:nvSpPr>
        <p:spPr/>
        <p:txBody>
          <a:bodyPr/>
          <a:lstStyle/>
          <a:p>
            <a:fld id="{52EF4BD8-CAC8-4605-AC5F-A6DDC2260512}" type="slidenum">
              <a:rPr lang="en-US" smtClean="0"/>
              <a:t>‹#›</a:t>
            </a:fld>
            <a:endParaRPr lang="en-US"/>
          </a:p>
        </p:txBody>
      </p:sp>
    </p:spTree>
    <p:extLst>
      <p:ext uri="{BB962C8B-B14F-4D97-AF65-F5344CB8AC3E}">
        <p14:creationId xmlns:p14="http://schemas.microsoft.com/office/powerpoint/2010/main" val="68218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179823-5C77-4E96-8E27-BEDF8AB984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7AE8AE-BA07-4ED5-839F-B65517AF61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800BC-6A42-486E-B4FD-F7E5EE126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61CB7-FA4A-4216-8110-663EAE219CF8}" type="datetimeFigureOut">
              <a:rPr lang="en-US" smtClean="0"/>
              <a:t>11/13/2020</a:t>
            </a:fld>
            <a:endParaRPr lang="en-US"/>
          </a:p>
        </p:txBody>
      </p:sp>
      <p:sp>
        <p:nvSpPr>
          <p:cNvPr id="5" name="Footer Placeholder 4">
            <a:extLst>
              <a:ext uri="{FF2B5EF4-FFF2-40B4-BE49-F238E27FC236}">
                <a16:creationId xmlns:a16="http://schemas.microsoft.com/office/drawing/2014/main" id="{4080F321-8C1D-496E-9FD0-A74218BA86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8EEA8F-D96F-4216-906A-785A3A933C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F4BD8-CAC8-4605-AC5F-A6DDC2260512}" type="slidenum">
              <a:rPr lang="en-US" smtClean="0"/>
              <a:t>‹#›</a:t>
            </a:fld>
            <a:endParaRPr lang="en-US"/>
          </a:p>
        </p:txBody>
      </p:sp>
    </p:spTree>
    <p:extLst>
      <p:ext uri="{BB962C8B-B14F-4D97-AF65-F5344CB8AC3E}">
        <p14:creationId xmlns:p14="http://schemas.microsoft.com/office/powerpoint/2010/main" val="2422760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6314-3264-4A09-BD2E-7A7393140B1E}"/>
              </a:ext>
            </a:extLst>
          </p:cNvPr>
          <p:cNvSpPr>
            <a:spLocks noGrp="1"/>
          </p:cNvSpPr>
          <p:nvPr>
            <p:ph type="ctrTitle"/>
          </p:nvPr>
        </p:nvSpPr>
        <p:spPr/>
        <p:txBody>
          <a:bodyPr/>
          <a:lstStyle/>
          <a:p>
            <a:r>
              <a:rPr lang="en-US" dirty="0"/>
              <a:t>Terminology Harmonization Virtual Meeting</a:t>
            </a:r>
          </a:p>
        </p:txBody>
      </p:sp>
      <p:sp>
        <p:nvSpPr>
          <p:cNvPr id="3" name="Subtitle 2">
            <a:extLst>
              <a:ext uri="{FF2B5EF4-FFF2-40B4-BE49-F238E27FC236}">
                <a16:creationId xmlns:a16="http://schemas.microsoft.com/office/drawing/2014/main" id="{350D267E-5618-45CF-B3F8-D862E8765797}"/>
              </a:ext>
            </a:extLst>
          </p:cNvPr>
          <p:cNvSpPr>
            <a:spLocks noGrp="1"/>
          </p:cNvSpPr>
          <p:nvPr>
            <p:ph type="subTitle" idx="1"/>
          </p:nvPr>
        </p:nvSpPr>
        <p:spPr/>
        <p:txBody>
          <a:bodyPr/>
          <a:lstStyle/>
          <a:p>
            <a:r>
              <a:rPr lang="en-US" dirty="0"/>
              <a:t>October 26, 2020</a:t>
            </a:r>
          </a:p>
          <a:p>
            <a:r>
              <a:rPr lang="en-US" dirty="0"/>
              <a:t>(in conjunction with IROS 2020)</a:t>
            </a:r>
          </a:p>
        </p:txBody>
      </p:sp>
    </p:spTree>
    <p:extLst>
      <p:ext uri="{BB962C8B-B14F-4D97-AF65-F5344CB8AC3E}">
        <p14:creationId xmlns:p14="http://schemas.microsoft.com/office/powerpoint/2010/main" val="168381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6A03-0081-404E-846B-E66D598345F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A02900D7-CA98-474F-A25F-FE089741264C}"/>
              </a:ext>
            </a:extLst>
          </p:cNvPr>
          <p:cNvSpPr>
            <a:spLocks noGrp="1"/>
          </p:cNvSpPr>
          <p:nvPr>
            <p:ph idx="1"/>
          </p:nvPr>
        </p:nvSpPr>
        <p:spPr>
          <a:xfrm>
            <a:off x="838200" y="1825624"/>
            <a:ext cx="10515600" cy="4832627"/>
          </a:xfrm>
        </p:spPr>
        <p:txBody>
          <a:bodyPr>
            <a:normAutofit fontScale="85000" lnSpcReduction="20000"/>
          </a:bodyPr>
          <a:lstStyle/>
          <a:p>
            <a:pPr lvl="0"/>
            <a:r>
              <a:rPr lang="en-US" dirty="0"/>
              <a:t>Overview of agenda, meeting goals, introductions, etc. (Craig, All)</a:t>
            </a:r>
          </a:p>
          <a:p>
            <a:pPr lvl="0"/>
            <a:r>
              <a:rPr lang="en-US" dirty="0"/>
              <a:t>Brief update (&lt;5 min) from each standards organization. Please include the list of activities that are within scope of this effort and any terminology harmonization efforts that are being explored.</a:t>
            </a:r>
          </a:p>
          <a:p>
            <a:pPr lvl="1"/>
            <a:r>
              <a:rPr lang="en-US" dirty="0"/>
              <a:t>IEEE (Craig)</a:t>
            </a:r>
          </a:p>
          <a:p>
            <a:pPr lvl="1"/>
            <a:r>
              <a:rPr lang="en-US" dirty="0"/>
              <a:t>ISO (Roberta)</a:t>
            </a:r>
          </a:p>
          <a:p>
            <a:pPr lvl="1"/>
            <a:r>
              <a:rPr lang="en-US" dirty="0"/>
              <a:t>RIA (Carole)</a:t>
            </a:r>
          </a:p>
          <a:p>
            <a:pPr lvl="1"/>
            <a:r>
              <a:rPr lang="en-US" dirty="0"/>
              <a:t>ASTM (Adam)</a:t>
            </a:r>
          </a:p>
          <a:p>
            <a:pPr lvl="1"/>
            <a:r>
              <a:rPr lang="en-US" dirty="0"/>
              <a:t>ASME (Angel)</a:t>
            </a:r>
          </a:p>
          <a:p>
            <a:pPr lvl="0"/>
            <a:r>
              <a:rPr lang="en-US" dirty="0"/>
              <a:t>Review of goal statement (Craig)</a:t>
            </a:r>
          </a:p>
          <a:p>
            <a:pPr lvl="0"/>
            <a:r>
              <a:rPr lang="en-US" dirty="0"/>
              <a:t>Discussion of three terms: (All)</a:t>
            </a:r>
          </a:p>
          <a:p>
            <a:pPr lvl="1"/>
            <a:r>
              <a:rPr lang="en-US" dirty="0"/>
              <a:t>Environment</a:t>
            </a:r>
          </a:p>
          <a:p>
            <a:pPr lvl="1"/>
            <a:r>
              <a:rPr lang="en-US" dirty="0"/>
              <a:t>Action</a:t>
            </a:r>
          </a:p>
          <a:p>
            <a:pPr lvl="1"/>
            <a:r>
              <a:rPr lang="en-US" dirty="0"/>
              <a:t>Task</a:t>
            </a:r>
          </a:p>
          <a:p>
            <a:r>
              <a:rPr lang="en-US" dirty="0"/>
              <a:t>Next steps (All)</a:t>
            </a:r>
          </a:p>
          <a:p>
            <a:endParaRPr lang="en-US" dirty="0"/>
          </a:p>
        </p:txBody>
      </p:sp>
    </p:spTree>
    <p:extLst>
      <p:ext uri="{BB962C8B-B14F-4D97-AF65-F5344CB8AC3E}">
        <p14:creationId xmlns:p14="http://schemas.microsoft.com/office/powerpoint/2010/main" val="96038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42EA-AA19-4036-BF2C-0ADC196EBF12}"/>
              </a:ext>
            </a:extLst>
          </p:cNvPr>
          <p:cNvSpPr>
            <a:spLocks noGrp="1"/>
          </p:cNvSpPr>
          <p:nvPr>
            <p:ph type="title"/>
          </p:nvPr>
        </p:nvSpPr>
        <p:spPr/>
        <p:txBody>
          <a:bodyPr/>
          <a:lstStyle/>
          <a:p>
            <a:r>
              <a:rPr lang="en-US" dirty="0"/>
              <a:t>Current IEEE Standardization Efforts and Standards</a:t>
            </a:r>
          </a:p>
        </p:txBody>
      </p:sp>
      <p:sp>
        <p:nvSpPr>
          <p:cNvPr id="3" name="Content Placeholder 2">
            <a:extLst>
              <a:ext uri="{FF2B5EF4-FFF2-40B4-BE49-F238E27FC236}">
                <a16:creationId xmlns:a16="http://schemas.microsoft.com/office/drawing/2014/main" id="{50A47450-E679-430A-AF02-DC05D33AC5B1}"/>
              </a:ext>
            </a:extLst>
          </p:cNvPr>
          <p:cNvSpPr>
            <a:spLocks noGrp="1"/>
          </p:cNvSpPr>
          <p:nvPr>
            <p:ph idx="1"/>
          </p:nvPr>
        </p:nvSpPr>
        <p:spPr>
          <a:xfrm>
            <a:off x="838200" y="1825624"/>
            <a:ext cx="10515600" cy="4797117"/>
          </a:xfrm>
        </p:spPr>
        <p:txBody>
          <a:bodyPr>
            <a:normAutofit fontScale="70000" lnSpcReduction="20000"/>
          </a:bodyPr>
          <a:lstStyle/>
          <a:p>
            <a:r>
              <a:rPr lang="en-US" dirty="0"/>
              <a:t>Standards</a:t>
            </a:r>
          </a:p>
          <a:p>
            <a:pPr lvl="1"/>
            <a:r>
              <a:rPr lang="en-US" dirty="0"/>
              <a:t>Core Ontologies for Robotics and Automation (published 2015)</a:t>
            </a:r>
          </a:p>
          <a:p>
            <a:pPr lvl="1"/>
            <a:r>
              <a:rPr lang="en-US" dirty="0"/>
              <a:t>Robot Map Data Representation for Navigation (published 2015)</a:t>
            </a:r>
          </a:p>
          <a:p>
            <a:r>
              <a:rPr lang="en-US" dirty="0"/>
              <a:t>Active Working Groups</a:t>
            </a:r>
          </a:p>
          <a:p>
            <a:pPr lvl="1"/>
            <a:r>
              <a:rPr lang="en-US" dirty="0"/>
              <a:t>Ethically-Driven Robotics (standard expected 2021) </a:t>
            </a:r>
          </a:p>
          <a:p>
            <a:pPr lvl="1"/>
            <a:r>
              <a:rPr lang="en-US" dirty="0"/>
              <a:t>Robot Task Representation (standard expected 2021-2022)</a:t>
            </a:r>
          </a:p>
          <a:p>
            <a:pPr lvl="1"/>
            <a:r>
              <a:rPr lang="en-US" dirty="0"/>
              <a:t>Autonomous Robotics (standard expected 2021-2022)</a:t>
            </a:r>
          </a:p>
          <a:p>
            <a:pPr lvl="1"/>
            <a:r>
              <a:rPr lang="en-US" dirty="0"/>
              <a:t>3D Map Representation</a:t>
            </a:r>
          </a:p>
          <a:p>
            <a:pPr lvl="1"/>
            <a:r>
              <a:rPr lang="en-US" dirty="0"/>
              <a:t>Ethically-Driven Nudging</a:t>
            </a:r>
          </a:p>
          <a:p>
            <a:pPr lvl="1"/>
            <a:r>
              <a:rPr lang="en-US" dirty="0"/>
              <a:t>Guidelines for Verification of Autonomous Systems (NEW - formed this year)</a:t>
            </a:r>
          </a:p>
          <a:p>
            <a:pPr lvl="1"/>
            <a:r>
              <a:rPr lang="en-US" dirty="0"/>
              <a:t>Robot Agility (NEW - formed this year)</a:t>
            </a:r>
          </a:p>
          <a:p>
            <a:r>
              <a:rPr lang="en-US" dirty="0"/>
              <a:t>Active Study Groups</a:t>
            </a:r>
          </a:p>
          <a:p>
            <a:pPr lvl="1"/>
            <a:r>
              <a:rPr lang="en-US" dirty="0"/>
              <a:t>Metrology for Human-Robot Interaction (NEW - formed this year)</a:t>
            </a:r>
          </a:p>
          <a:p>
            <a:pPr lvl="1"/>
            <a:r>
              <a:rPr lang="en-US" dirty="0"/>
              <a:t>Robotic Hand Grasping and Manipulation (NEW - formed this year)</a:t>
            </a:r>
          </a:p>
          <a:p>
            <a:pPr marL="457200" lvl="1" indent="0">
              <a:buNone/>
            </a:pPr>
            <a:endParaRPr lang="en-US" dirty="0"/>
          </a:p>
          <a:p>
            <a:pPr marL="0" indent="0">
              <a:buNone/>
            </a:pPr>
            <a:r>
              <a:rPr lang="en-US" sz="2600" dirty="0"/>
              <a:t>* All active groups have telecons every two weeks and physically meet at IROS and ICRA (when the conferences are physical)</a:t>
            </a:r>
          </a:p>
        </p:txBody>
      </p:sp>
    </p:spTree>
    <p:extLst>
      <p:ext uri="{BB962C8B-B14F-4D97-AF65-F5344CB8AC3E}">
        <p14:creationId xmlns:p14="http://schemas.microsoft.com/office/powerpoint/2010/main" val="328673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7025-5EAC-4DB7-A475-595D580E7D85}"/>
              </a:ext>
            </a:extLst>
          </p:cNvPr>
          <p:cNvSpPr>
            <a:spLocks noGrp="1"/>
          </p:cNvSpPr>
          <p:nvPr>
            <p:ph type="title"/>
          </p:nvPr>
        </p:nvSpPr>
        <p:spPr/>
        <p:txBody>
          <a:bodyPr/>
          <a:lstStyle/>
          <a:p>
            <a:r>
              <a:rPr lang="en-US" dirty="0"/>
              <a:t>Scheduled Meetings at IROS 2020</a:t>
            </a:r>
          </a:p>
        </p:txBody>
      </p:sp>
      <p:graphicFrame>
        <p:nvGraphicFramePr>
          <p:cNvPr id="4" name="Table 4">
            <a:extLst>
              <a:ext uri="{FF2B5EF4-FFF2-40B4-BE49-F238E27FC236}">
                <a16:creationId xmlns:a16="http://schemas.microsoft.com/office/drawing/2014/main" id="{E498C4AF-A5D7-4EA5-9B38-9844BD39ECAF}"/>
              </a:ext>
            </a:extLst>
          </p:cNvPr>
          <p:cNvGraphicFramePr>
            <a:graphicFrameLocks noGrp="1"/>
          </p:cNvGraphicFramePr>
          <p:nvPr>
            <p:ph idx="1"/>
          </p:nvPr>
        </p:nvGraphicFramePr>
        <p:xfrm>
          <a:off x="838200" y="1825625"/>
          <a:ext cx="10515597" cy="3337560"/>
        </p:xfrm>
        <a:graphic>
          <a:graphicData uri="http://schemas.openxmlformats.org/drawingml/2006/table">
            <a:tbl>
              <a:tblPr firstRow="1" bandRow="1">
                <a:tableStyleId>{5C22544A-7EE6-4342-B048-85BDC9FD1C3A}</a:tableStyleId>
              </a:tblPr>
              <a:tblGrid>
                <a:gridCol w="1319074">
                  <a:extLst>
                    <a:ext uri="{9D8B030D-6E8A-4147-A177-3AD203B41FA5}">
                      <a16:colId xmlns:a16="http://schemas.microsoft.com/office/drawing/2014/main" val="2987439326"/>
                    </a:ext>
                  </a:extLst>
                </a:gridCol>
                <a:gridCol w="1447060">
                  <a:extLst>
                    <a:ext uri="{9D8B030D-6E8A-4147-A177-3AD203B41FA5}">
                      <a16:colId xmlns:a16="http://schemas.microsoft.com/office/drawing/2014/main" val="3708375636"/>
                    </a:ext>
                  </a:extLst>
                </a:gridCol>
                <a:gridCol w="7749463">
                  <a:extLst>
                    <a:ext uri="{9D8B030D-6E8A-4147-A177-3AD203B41FA5}">
                      <a16:colId xmlns:a16="http://schemas.microsoft.com/office/drawing/2014/main" val="2807196556"/>
                    </a:ext>
                  </a:extLst>
                </a:gridCol>
              </a:tblGrid>
              <a:tr h="370840">
                <a:tc>
                  <a:txBody>
                    <a:bodyPr/>
                    <a:lstStyle/>
                    <a:p>
                      <a:r>
                        <a:rPr lang="en-US" dirty="0"/>
                        <a:t>Date</a:t>
                      </a:r>
                    </a:p>
                  </a:txBody>
                  <a:tcPr/>
                </a:tc>
                <a:tc>
                  <a:txBody>
                    <a:bodyPr/>
                    <a:lstStyle/>
                    <a:p>
                      <a:r>
                        <a:rPr lang="en-US" dirty="0"/>
                        <a:t>Time</a:t>
                      </a:r>
                    </a:p>
                  </a:txBody>
                  <a:tcPr/>
                </a:tc>
                <a:tc>
                  <a:txBody>
                    <a:bodyPr/>
                    <a:lstStyle/>
                    <a:p>
                      <a:r>
                        <a:rPr lang="en-US" dirty="0"/>
                        <a:t>Group</a:t>
                      </a:r>
                    </a:p>
                  </a:txBody>
                  <a:tcPr/>
                </a:tc>
                <a:extLst>
                  <a:ext uri="{0D108BD9-81ED-4DB2-BD59-A6C34878D82A}">
                    <a16:rowId xmlns:a16="http://schemas.microsoft.com/office/drawing/2014/main" val="802625587"/>
                  </a:ext>
                </a:extLst>
              </a:tr>
              <a:tr h="370840">
                <a:tc>
                  <a:txBody>
                    <a:bodyPr/>
                    <a:lstStyle/>
                    <a:p>
                      <a:r>
                        <a:rPr lang="en-US" dirty="0"/>
                        <a:t>10/21/2020</a:t>
                      </a:r>
                    </a:p>
                  </a:txBody>
                  <a:tcPr/>
                </a:tc>
                <a:tc>
                  <a:txBody>
                    <a:bodyPr/>
                    <a:lstStyle/>
                    <a:p>
                      <a:r>
                        <a:rPr lang="en-US" dirty="0"/>
                        <a:t>10am-1pm</a:t>
                      </a:r>
                    </a:p>
                  </a:txBody>
                  <a:tcPr/>
                </a:tc>
                <a:tc>
                  <a:txBody>
                    <a:bodyPr/>
                    <a:lstStyle/>
                    <a:p>
                      <a:r>
                        <a:rPr lang="en-US" dirty="0"/>
                        <a:t>Guide for Verification of Autonomous Systems</a:t>
                      </a:r>
                    </a:p>
                  </a:txBody>
                  <a:tcPr/>
                </a:tc>
                <a:extLst>
                  <a:ext uri="{0D108BD9-81ED-4DB2-BD59-A6C34878D82A}">
                    <a16:rowId xmlns:a16="http://schemas.microsoft.com/office/drawing/2014/main" val="726829845"/>
                  </a:ext>
                </a:extLst>
              </a:tr>
              <a:tr h="370840">
                <a:tc>
                  <a:txBody>
                    <a:bodyPr/>
                    <a:lstStyle/>
                    <a:p>
                      <a:r>
                        <a:rPr lang="en-US" dirty="0"/>
                        <a:t>10/26/2020</a:t>
                      </a:r>
                    </a:p>
                  </a:txBody>
                  <a:tcPr/>
                </a:tc>
                <a:tc>
                  <a:txBody>
                    <a:bodyPr/>
                    <a:lstStyle/>
                    <a:p>
                      <a:r>
                        <a:rPr lang="en-US" dirty="0"/>
                        <a:t>9am-10am</a:t>
                      </a:r>
                    </a:p>
                  </a:txBody>
                  <a:tcPr/>
                </a:tc>
                <a:tc>
                  <a:txBody>
                    <a:bodyPr/>
                    <a:lstStyle/>
                    <a:p>
                      <a:r>
                        <a:rPr lang="en-US" dirty="0"/>
                        <a:t>Autonomous Robotics Ontology</a:t>
                      </a:r>
                    </a:p>
                  </a:txBody>
                  <a:tcPr/>
                </a:tc>
                <a:extLst>
                  <a:ext uri="{0D108BD9-81ED-4DB2-BD59-A6C34878D82A}">
                    <a16:rowId xmlns:a16="http://schemas.microsoft.com/office/drawing/2014/main" val="2258448991"/>
                  </a:ext>
                </a:extLst>
              </a:tr>
              <a:tr h="370840">
                <a:tc>
                  <a:txBody>
                    <a:bodyPr/>
                    <a:lstStyle/>
                    <a:p>
                      <a:r>
                        <a:rPr lang="en-US" dirty="0"/>
                        <a:t>10/26/2020</a:t>
                      </a:r>
                    </a:p>
                  </a:txBody>
                  <a:tcPr/>
                </a:tc>
                <a:tc>
                  <a:txBody>
                    <a:bodyPr/>
                    <a:lstStyle/>
                    <a:p>
                      <a:r>
                        <a:rPr lang="en-US" dirty="0"/>
                        <a:t>10am-12pm</a:t>
                      </a:r>
                    </a:p>
                  </a:txBody>
                  <a:tcPr/>
                </a:tc>
                <a:tc>
                  <a:txBody>
                    <a:bodyPr/>
                    <a:lstStyle/>
                    <a:p>
                      <a:r>
                        <a:rPr lang="en-US" dirty="0"/>
                        <a:t>Terminology Harmonization</a:t>
                      </a:r>
                    </a:p>
                  </a:txBody>
                  <a:tcPr/>
                </a:tc>
                <a:extLst>
                  <a:ext uri="{0D108BD9-81ED-4DB2-BD59-A6C34878D82A}">
                    <a16:rowId xmlns:a16="http://schemas.microsoft.com/office/drawing/2014/main" val="394540508"/>
                  </a:ext>
                </a:extLst>
              </a:tr>
              <a:tr h="370840">
                <a:tc>
                  <a:txBody>
                    <a:bodyPr/>
                    <a:lstStyle/>
                    <a:p>
                      <a:r>
                        <a:rPr lang="en-US" dirty="0"/>
                        <a:t>10/27/2020</a:t>
                      </a:r>
                    </a:p>
                  </a:txBody>
                  <a:tcPr/>
                </a:tc>
                <a:tc>
                  <a:txBody>
                    <a:bodyPr/>
                    <a:lstStyle/>
                    <a:p>
                      <a:r>
                        <a:rPr lang="en-US" dirty="0"/>
                        <a:t>9am-12pm</a:t>
                      </a:r>
                    </a:p>
                  </a:txBody>
                  <a:tcPr/>
                </a:tc>
                <a:tc>
                  <a:txBody>
                    <a:bodyPr/>
                    <a:lstStyle/>
                    <a:p>
                      <a:r>
                        <a:rPr lang="en-US" dirty="0"/>
                        <a:t>Measuring Robot Agility</a:t>
                      </a:r>
                    </a:p>
                  </a:txBody>
                  <a:tcPr/>
                </a:tc>
                <a:extLst>
                  <a:ext uri="{0D108BD9-81ED-4DB2-BD59-A6C34878D82A}">
                    <a16:rowId xmlns:a16="http://schemas.microsoft.com/office/drawing/2014/main" val="2039465904"/>
                  </a:ext>
                </a:extLst>
              </a:tr>
              <a:tr h="370840">
                <a:tc>
                  <a:txBody>
                    <a:bodyPr/>
                    <a:lstStyle/>
                    <a:p>
                      <a:r>
                        <a:rPr lang="en-US" dirty="0"/>
                        <a:t>10/27/2020</a:t>
                      </a:r>
                    </a:p>
                  </a:txBody>
                  <a:tcPr/>
                </a:tc>
                <a:tc>
                  <a:txBody>
                    <a:bodyPr/>
                    <a:lstStyle/>
                    <a:p>
                      <a:r>
                        <a:rPr lang="en-US" dirty="0"/>
                        <a:t>9am-11am</a:t>
                      </a:r>
                    </a:p>
                  </a:txBody>
                  <a:tcPr/>
                </a:tc>
                <a:tc>
                  <a:txBody>
                    <a:bodyPr/>
                    <a:lstStyle/>
                    <a:p>
                      <a:r>
                        <a:rPr lang="en-US" dirty="0"/>
                        <a:t>Semantic Maps</a:t>
                      </a:r>
                    </a:p>
                  </a:txBody>
                  <a:tcPr/>
                </a:tc>
                <a:extLst>
                  <a:ext uri="{0D108BD9-81ED-4DB2-BD59-A6C34878D82A}">
                    <a16:rowId xmlns:a16="http://schemas.microsoft.com/office/drawing/2014/main" val="3177896157"/>
                  </a:ext>
                </a:extLst>
              </a:tr>
              <a:tr h="370840">
                <a:tc>
                  <a:txBody>
                    <a:bodyPr/>
                    <a:lstStyle/>
                    <a:p>
                      <a:r>
                        <a:rPr lang="en-US" dirty="0"/>
                        <a:t>10/28/2020</a:t>
                      </a:r>
                    </a:p>
                  </a:txBody>
                  <a:tcPr/>
                </a:tc>
                <a:tc>
                  <a:txBody>
                    <a:bodyPr/>
                    <a:lstStyle/>
                    <a:p>
                      <a:r>
                        <a:rPr lang="en-US" dirty="0"/>
                        <a:t>8am-11am</a:t>
                      </a:r>
                    </a:p>
                  </a:txBody>
                  <a:tcPr/>
                </a:tc>
                <a:tc>
                  <a:txBody>
                    <a:bodyPr/>
                    <a:lstStyle/>
                    <a:p>
                      <a:r>
                        <a:rPr lang="en-US" dirty="0"/>
                        <a:t>Robot Task Representation</a:t>
                      </a:r>
                    </a:p>
                  </a:txBody>
                  <a:tcPr/>
                </a:tc>
                <a:extLst>
                  <a:ext uri="{0D108BD9-81ED-4DB2-BD59-A6C34878D82A}">
                    <a16:rowId xmlns:a16="http://schemas.microsoft.com/office/drawing/2014/main" val="46804300"/>
                  </a:ext>
                </a:extLst>
              </a:tr>
              <a:tr h="370840">
                <a:tc>
                  <a:txBody>
                    <a:bodyPr/>
                    <a:lstStyle/>
                    <a:p>
                      <a:r>
                        <a:rPr lang="en-US" dirty="0"/>
                        <a:t>10/29/2020</a:t>
                      </a:r>
                    </a:p>
                  </a:txBody>
                  <a:tcPr/>
                </a:tc>
                <a:tc>
                  <a:txBody>
                    <a:bodyPr/>
                    <a:lstStyle/>
                    <a:p>
                      <a:r>
                        <a:rPr lang="en-US" dirty="0"/>
                        <a:t>9am-12pm</a:t>
                      </a:r>
                    </a:p>
                  </a:txBody>
                  <a:tcPr/>
                </a:tc>
                <a:tc>
                  <a:txBody>
                    <a:bodyPr/>
                    <a:lstStyle/>
                    <a:p>
                      <a:r>
                        <a:rPr lang="en-US" dirty="0"/>
                        <a:t>Grasping-Type Robot End Effectors</a:t>
                      </a:r>
                    </a:p>
                  </a:txBody>
                  <a:tcPr/>
                </a:tc>
                <a:extLst>
                  <a:ext uri="{0D108BD9-81ED-4DB2-BD59-A6C34878D82A}">
                    <a16:rowId xmlns:a16="http://schemas.microsoft.com/office/drawing/2014/main" val="2110561358"/>
                  </a:ext>
                </a:extLst>
              </a:tr>
              <a:tr h="370840">
                <a:tc>
                  <a:txBody>
                    <a:bodyPr/>
                    <a:lstStyle/>
                    <a:p>
                      <a:r>
                        <a:rPr lang="en-US" dirty="0"/>
                        <a:t>10/29/2020</a:t>
                      </a:r>
                    </a:p>
                  </a:txBody>
                  <a:tcPr/>
                </a:tc>
                <a:tc>
                  <a:txBody>
                    <a:bodyPr/>
                    <a:lstStyle/>
                    <a:p>
                      <a:r>
                        <a:rPr lang="en-US" dirty="0"/>
                        <a:t>3pm-5pm</a:t>
                      </a:r>
                    </a:p>
                  </a:txBody>
                  <a:tcPr/>
                </a:tc>
                <a:tc>
                  <a:txBody>
                    <a:bodyPr/>
                    <a:lstStyle/>
                    <a:p>
                      <a:r>
                        <a:rPr lang="en-US" dirty="0"/>
                        <a:t>Human-Resource Interaction</a:t>
                      </a:r>
                    </a:p>
                  </a:txBody>
                  <a:tcPr/>
                </a:tc>
                <a:extLst>
                  <a:ext uri="{0D108BD9-81ED-4DB2-BD59-A6C34878D82A}">
                    <a16:rowId xmlns:a16="http://schemas.microsoft.com/office/drawing/2014/main" val="3998130542"/>
                  </a:ext>
                </a:extLst>
              </a:tr>
            </a:tbl>
          </a:graphicData>
        </a:graphic>
      </p:graphicFrame>
    </p:spTree>
    <p:extLst>
      <p:ext uri="{BB962C8B-B14F-4D97-AF65-F5344CB8AC3E}">
        <p14:creationId xmlns:p14="http://schemas.microsoft.com/office/powerpoint/2010/main" val="141752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949C1-2450-4E15-9753-401C72C69042}"/>
              </a:ext>
            </a:extLst>
          </p:cNvPr>
          <p:cNvSpPr>
            <a:spLocks noGrp="1"/>
          </p:cNvSpPr>
          <p:nvPr>
            <p:ph type="title"/>
          </p:nvPr>
        </p:nvSpPr>
        <p:spPr/>
        <p:txBody>
          <a:bodyPr/>
          <a:lstStyle/>
          <a:p>
            <a:r>
              <a:rPr lang="en-US" dirty="0"/>
              <a:t>Goal Statement</a:t>
            </a:r>
          </a:p>
        </p:txBody>
      </p:sp>
      <p:sp>
        <p:nvSpPr>
          <p:cNvPr id="3" name="Content Placeholder 2">
            <a:extLst>
              <a:ext uri="{FF2B5EF4-FFF2-40B4-BE49-F238E27FC236}">
                <a16:creationId xmlns:a16="http://schemas.microsoft.com/office/drawing/2014/main" id="{4E07CCE6-3650-4E5C-8A75-E9E2DBAC3317}"/>
              </a:ext>
            </a:extLst>
          </p:cNvPr>
          <p:cNvSpPr>
            <a:spLocks noGrp="1"/>
          </p:cNvSpPr>
          <p:nvPr>
            <p:ph idx="1"/>
          </p:nvPr>
        </p:nvSpPr>
        <p:spPr/>
        <p:txBody>
          <a:bodyPr>
            <a:normAutofit fontScale="77500" lnSpcReduction="20000"/>
          </a:bodyPr>
          <a:lstStyle/>
          <a:p>
            <a:r>
              <a:rPr lang="en-US" dirty="0"/>
              <a:t>Develop a shared robot terminology document. This document will identify relations and mappings between similar terms and definitions in robot-related standards documents developed by the various robot standard development organizations. The mappings in this document will help to identify synergies between the standardization efforts, with the hope of facilitating future collaborations. The roadmap and resulting document will be co-owned by the participating standards organization.</a:t>
            </a:r>
          </a:p>
          <a:p>
            <a:r>
              <a:rPr lang="en-US" dirty="0"/>
              <a:t>Benefits:</a:t>
            </a:r>
          </a:p>
          <a:p>
            <a:pPr lvl="1"/>
            <a:r>
              <a:rPr lang="en-US" dirty="0"/>
              <a:t>Raised aware of what is going on in each standards organization</a:t>
            </a:r>
          </a:p>
          <a:p>
            <a:pPr lvl="1"/>
            <a:r>
              <a:rPr lang="en-US" dirty="0"/>
              <a:t>Better collaboration among standards organizations</a:t>
            </a:r>
          </a:p>
          <a:p>
            <a:pPr lvl="1"/>
            <a:r>
              <a:rPr lang="en-US" dirty="0"/>
              <a:t>Understanding of the overlap and differences in terminology</a:t>
            </a:r>
          </a:p>
          <a:p>
            <a:pPr lvl="1"/>
            <a:r>
              <a:rPr lang="en-US" dirty="0"/>
              <a:t>Mappings between common terms in different standards</a:t>
            </a:r>
          </a:p>
          <a:p>
            <a:pPr lvl="1"/>
            <a:endParaRPr lang="en-US" dirty="0"/>
          </a:p>
          <a:p>
            <a:r>
              <a:rPr lang="en-US" dirty="0"/>
              <a:t>Not intended to replace existing terminology/definitions in standards</a:t>
            </a:r>
          </a:p>
          <a:p>
            <a:r>
              <a:rPr lang="en-US" dirty="0"/>
              <a:t>Maybe not a standards document? A recommendation/guidance/white paper document?</a:t>
            </a:r>
          </a:p>
          <a:p>
            <a:endParaRPr lang="en-US" dirty="0"/>
          </a:p>
        </p:txBody>
      </p:sp>
    </p:spTree>
    <p:extLst>
      <p:ext uri="{BB962C8B-B14F-4D97-AF65-F5344CB8AC3E}">
        <p14:creationId xmlns:p14="http://schemas.microsoft.com/office/powerpoint/2010/main" val="58401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AD734-F511-4677-ABEA-6F9937B1FAC7}"/>
              </a:ext>
            </a:extLst>
          </p:cNvPr>
          <p:cNvSpPr>
            <a:spLocks noGrp="1"/>
          </p:cNvSpPr>
          <p:nvPr>
            <p:ph type="title"/>
          </p:nvPr>
        </p:nvSpPr>
        <p:spPr>
          <a:xfrm>
            <a:off x="838200" y="365125"/>
            <a:ext cx="10515600" cy="495487"/>
          </a:xfrm>
        </p:spPr>
        <p:txBody>
          <a:bodyPr>
            <a:normAutofit fontScale="90000"/>
          </a:bodyPr>
          <a:lstStyle/>
          <a:p>
            <a:pPr algn="ctr"/>
            <a:r>
              <a:rPr lang="en-US" dirty="0"/>
              <a:t>Schedule</a:t>
            </a:r>
          </a:p>
        </p:txBody>
      </p:sp>
      <p:graphicFrame>
        <p:nvGraphicFramePr>
          <p:cNvPr id="4" name="Content Placeholder 3">
            <a:extLst>
              <a:ext uri="{FF2B5EF4-FFF2-40B4-BE49-F238E27FC236}">
                <a16:creationId xmlns:a16="http://schemas.microsoft.com/office/drawing/2014/main" id="{ADFA22C2-7CE1-41B0-8B7D-E2B50E4A881D}"/>
              </a:ext>
            </a:extLst>
          </p:cNvPr>
          <p:cNvGraphicFramePr>
            <a:graphicFrameLocks noGrp="1"/>
          </p:cNvGraphicFramePr>
          <p:nvPr>
            <p:ph idx="1"/>
            <p:extLst>
              <p:ext uri="{D42A27DB-BD31-4B8C-83A1-F6EECF244321}">
                <p14:modId xmlns:p14="http://schemas.microsoft.com/office/powerpoint/2010/main" val="3946218081"/>
              </p:ext>
            </p:extLst>
          </p:nvPr>
        </p:nvGraphicFramePr>
        <p:xfrm>
          <a:off x="986118" y="917262"/>
          <a:ext cx="9834282" cy="5940738"/>
        </p:xfrm>
        <a:graphic>
          <a:graphicData uri="http://schemas.openxmlformats.org/drawingml/2006/table">
            <a:tbl>
              <a:tblPr firstRow="1" firstCol="1" bandRow="1">
                <a:tableStyleId>{5C22544A-7EE6-4342-B048-85BDC9FD1C3A}</a:tableStyleId>
              </a:tblPr>
              <a:tblGrid>
                <a:gridCol w="1447269">
                  <a:extLst>
                    <a:ext uri="{9D8B030D-6E8A-4147-A177-3AD203B41FA5}">
                      <a16:colId xmlns:a16="http://schemas.microsoft.com/office/drawing/2014/main" val="4003758331"/>
                    </a:ext>
                  </a:extLst>
                </a:gridCol>
                <a:gridCol w="7350995">
                  <a:extLst>
                    <a:ext uri="{9D8B030D-6E8A-4147-A177-3AD203B41FA5}">
                      <a16:colId xmlns:a16="http://schemas.microsoft.com/office/drawing/2014/main" val="3986866694"/>
                    </a:ext>
                  </a:extLst>
                </a:gridCol>
                <a:gridCol w="1036018">
                  <a:extLst>
                    <a:ext uri="{9D8B030D-6E8A-4147-A177-3AD203B41FA5}">
                      <a16:colId xmlns:a16="http://schemas.microsoft.com/office/drawing/2014/main" val="1942323623"/>
                    </a:ext>
                  </a:extLst>
                </a:gridCol>
              </a:tblGrid>
              <a:tr h="730807">
                <a:tc>
                  <a:txBody>
                    <a:bodyPr/>
                    <a:lstStyle/>
                    <a:p>
                      <a:pPr marL="0" marR="0" algn="ctr">
                        <a:lnSpc>
                          <a:spcPct val="107000"/>
                        </a:lnSpc>
                        <a:spcBef>
                          <a:spcPts val="0"/>
                        </a:spcBef>
                        <a:spcAft>
                          <a:spcPts val="0"/>
                        </a:spcAft>
                      </a:pPr>
                      <a:r>
                        <a:rPr lang="en-US" sz="1600" dirty="0">
                          <a:effectLst/>
                        </a:rPr>
                        <a:t>Proposed Completion 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Go/</a:t>
                      </a:r>
                      <a:br>
                        <a:rPr lang="en-US" sz="1600" dirty="0">
                          <a:effectLst/>
                        </a:rPr>
                      </a:br>
                      <a:r>
                        <a:rPr lang="en-US" sz="1600" dirty="0">
                          <a:effectLst/>
                        </a:rPr>
                        <a:t>No-Go?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5003410"/>
                  </a:ext>
                </a:extLst>
              </a:tr>
              <a:tr h="457543">
                <a:tc>
                  <a:txBody>
                    <a:bodyPr/>
                    <a:lstStyle/>
                    <a:p>
                      <a:pPr marL="0" marR="0" algn="ctr">
                        <a:lnSpc>
                          <a:spcPct val="107000"/>
                        </a:lnSpc>
                        <a:spcBef>
                          <a:spcPts val="0"/>
                        </a:spcBef>
                        <a:spcAft>
                          <a:spcPts val="0"/>
                        </a:spcAft>
                      </a:pPr>
                      <a:r>
                        <a:rPr lang="en-US" sz="1600">
                          <a:effectLst/>
                        </a:rPr>
                        <a:t>May 2019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Achieve consensus that the terminology effort is worthwhile and should proceed.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35148"/>
                  </a:ext>
                </a:extLst>
              </a:tr>
              <a:tr h="691524">
                <a:tc>
                  <a:txBody>
                    <a:bodyPr/>
                    <a:lstStyle/>
                    <a:p>
                      <a:pPr marL="0" marR="0" algn="ctr">
                        <a:lnSpc>
                          <a:spcPct val="107000"/>
                        </a:lnSpc>
                        <a:spcBef>
                          <a:spcPts val="0"/>
                        </a:spcBef>
                        <a:spcAft>
                          <a:spcPts val="0"/>
                        </a:spcAft>
                      </a:pPr>
                      <a:r>
                        <a:rPr lang="en-US" sz="1600">
                          <a:effectLst/>
                        </a:rPr>
                        <a:t>June 2020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Identify all relevant standards development organization and all relevant activities within the standards organizations that are within scope of this effort.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188549"/>
                  </a:ext>
                </a:extLst>
              </a:tr>
              <a:tr h="457543">
                <a:tc>
                  <a:txBody>
                    <a:bodyPr/>
                    <a:lstStyle/>
                    <a:p>
                      <a:pPr marL="0" marR="0" algn="ctr">
                        <a:lnSpc>
                          <a:spcPct val="107000"/>
                        </a:lnSpc>
                        <a:spcBef>
                          <a:spcPts val="0"/>
                        </a:spcBef>
                        <a:spcAft>
                          <a:spcPts val="0"/>
                        </a:spcAft>
                      </a:pPr>
                      <a:r>
                        <a:rPr lang="en-US" sz="1600">
                          <a:effectLst/>
                        </a:rPr>
                        <a:t>June 2020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Identify terminology harmonization efforts within standards organizations.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5299102"/>
                  </a:ext>
                </a:extLst>
              </a:tr>
              <a:tr h="483534">
                <a:tc>
                  <a:txBody>
                    <a:bodyPr/>
                    <a:lstStyle/>
                    <a:p>
                      <a:pPr marL="0" marR="0" algn="ctr">
                        <a:lnSpc>
                          <a:spcPct val="107000"/>
                        </a:lnSpc>
                        <a:spcBef>
                          <a:spcPts val="0"/>
                        </a:spcBef>
                        <a:spcAft>
                          <a:spcPts val="0"/>
                        </a:spcAft>
                      </a:pPr>
                      <a:r>
                        <a:rPr lang="en-US" sz="1600">
                          <a:effectLst/>
                        </a:rPr>
                        <a:t>September 2020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Identify an initial set of common terms/definitions in the various standards efforts.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910593"/>
                  </a:ext>
                </a:extLst>
              </a:tr>
              <a:tr h="925507">
                <a:tc>
                  <a:txBody>
                    <a:bodyPr/>
                    <a:lstStyle/>
                    <a:p>
                      <a:pPr marL="0" marR="0" algn="ctr">
                        <a:lnSpc>
                          <a:spcPct val="107000"/>
                        </a:lnSpc>
                        <a:spcBef>
                          <a:spcPts val="0"/>
                        </a:spcBef>
                        <a:spcAft>
                          <a:spcPts val="0"/>
                        </a:spcAft>
                      </a:pPr>
                      <a:r>
                        <a:rPr lang="en-US" sz="1600">
                          <a:effectLst/>
                        </a:rPr>
                        <a:t>October 2020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Form small groups, one for each identified term/definition, with representatives from the relevant standards activities to provide mappings between the relevant terms/definitions. (Proposed Deadline -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2805257"/>
                  </a:ext>
                </a:extLst>
              </a:tr>
              <a:tr h="925507">
                <a:tc>
                  <a:txBody>
                    <a:bodyPr/>
                    <a:lstStyle/>
                    <a:p>
                      <a:pPr marL="0" marR="0" algn="ctr">
                        <a:lnSpc>
                          <a:spcPct val="107000"/>
                        </a:lnSpc>
                        <a:spcBef>
                          <a:spcPts val="0"/>
                        </a:spcBef>
                        <a:spcAft>
                          <a:spcPts val="0"/>
                        </a:spcAft>
                      </a:pPr>
                      <a:r>
                        <a:rPr lang="en-US" sz="1600">
                          <a:effectLst/>
                        </a:rPr>
                        <a:t>2021 (before IROS Conference)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Small groups achieve consensus on the mappings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3569431"/>
                  </a:ext>
                </a:extLst>
              </a:tr>
              <a:tr h="691524">
                <a:tc>
                  <a:txBody>
                    <a:bodyPr/>
                    <a:lstStyle/>
                    <a:p>
                      <a:pPr marL="0" marR="0" algn="ctr">
                        <a:lnSpc>
                          <a:spcPct val="107000"/>
                        </a:lnSpc>
                        <a:spcBef>
                          <a:spcPts val="0"/>
                        </a:spcBef>
                        <a:spcAft>
                          <a:spcPts val="0"/>
                        </a:spcAft>
                      </a:pPr>
                      <a:r>
                        <a:rPr lang="en-US" sz="1600">
                          <a:effectLst/>
                        </a:rPr>
                        <a:t>2021 (at IROS Conference)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Larger group achieve consensus on the mappings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4557843"/>
                  </a:ext>
                </a:extLst>
              </a:tr>
              <a:tr h="483534">
                <a:tc>
                  <a:txBody>
                    <a:bodyPr/>
                    <a:lstStyle/>
                    <a:p>
                      <a:pPr marL="0" marR="0" algn="ctr">
                        <a:lnSpc>
                          <a:spcPct val="107000"/>
                        </a:lnSpc>
                        <a:spcBef>
                          <a:spcPts val="0"/>
                        </a:spcBef>
                        <a:spcAft>
                          <a:spcPts val="0"/>
                        </a:spcAft>
                      </a:pPr>
                      <a:r>
                        <a:rPr lang="en-US" sz="1600">
                          <a:effectLst/>
                        </a:rPr>
                        <a:t>Ongoing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Identify an additional set of common terms/definitions and repeat Steps 5-6 as many times as necessary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7451676"/>
                  </a:ext>
                </a:extLst>
              </a:tr>
            </a:tbl>
          </a:graphicData>
        </a:graphic>
      </p:graphicFrame>
    </p:spTree>
    <p:extLst>
      <p:ext uri="{BB962C8B-B14F-4D97-AF65-F5344CB8AC3E}">
        <p14:creationId xmlns:p14="http://schemas.microsoft.com/office/powerpoint/2010/main" val="2544416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D7FA-A12F-4AD2-B811-5A22F72055B9}"/>
              </a:ext>
            </a:extLst>
          </p:cNvPr>
          <p:cNvSpPr>
            <a:spLocks noGrp="1"/>
          </p:cNvSpPr>
          <p:nvPr>
            <p:ph type="title"/>
          </p:nvPr>
        </p:nvSpPr>
        <p:spPr/>
        <p:txBody>
          <a:bodyPr/>
          <a:lstStyle/>
          <a:p>
            <a:r>
              <a:rPr lang="en-US" dirty="0"/>
              <a:t>Next Steps / Open Questions</a:t>
            </a:r>
          </a:p>
        </p:txBody>
      </p:sp>
      <p:sp>
        <p:nvSpPr>
          <p:cNvPr id="3" name="Content Placeholder 2">
            <a:extLst>
              <a:ext uri="{FF2B5EF4-FFF2-40B4-BE49-F238E27FC236}">
                <a16:creationId xmlns:a16="http://schemas.microsoft.com/office/drawing/2014/main" id="{299A4FA3-1291-4B83-BF28-D4A764491EFD}"/>
              </a:ext>
            </a:extLst>
          </p:cNvPr>
          <p:cNvSpPr>
            <a:spLocks noGrp="1"/>
          </p:cNvSpPr>
          <p:nvPr>
            <p:ph idx="1"/>
          </p:nvPr>
        </p:nvSpPr>
        <p:spPr/>
        <p:txBody>
          <a:bodyPr/>
          <a:lstStyle/>
          <a:p>
            <a:r>
              <a:rPr lang="en-US" dirty="0"/>
              <a:t>Is harmonization necessary? Are terms in various standards organizations represented at different levels of abstraction?</a:t>
            </a:r>
          </a:p>
          <a:p>
            <a:pPr lvl="1"/>
            <a:r>
              <a:rPr lang="en-US" dirty="0"/>
              <a:t>If harmonization is valuable, should we form small groups, one for each identified term/definition, with representatives from the relevant standards activities to provide mappings between the relevant terms/definitions. </a:t>
            </a:r>
          </a:p>
          <a:p>
            <a:pPr lvl="1"/>
            <a:r>
              <a:rPr lang="en-US" dirty="0"/>
              <a:t>If not, should we continue with these to meet to allow for better collaboration / communication between standards bodies?</a:t>
            </a:r>
          </a:p>
          <a:p>
            <a:r>
              <a:rPr lang="en-US" dirty="0"/>
              <a:t>Meeting at ICRA 2021 (May 30</a:t>
            </a:r>
            <a:r>
              <a:rPr lang="en-US" baseline="30000" dirty="0"/>
              <a:t>th</a:t>
            </a:r>
            <a:r>
              <a:rPr lang="en-US" dirty="0"/>
              <a:t> in China)</a:t>
            </a:r>
          </a:p>
        </p:txBody>
      </p:sp>
    </p:spTree>
    <p:extLst>
      <p:ext uri="{BB962C8B-B14F-4D97-AF65-F5344CB8AC3E}">
        <p14:creationId xmlns:p14="http://schemas.microsoft.com/office/powerpoint/2010/main" val="4052135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668</Words>
  <Application>Microsoft Office PowerPoint</Application>
  <PresentationFormat>Widescreen</PresentationFormat>
  <Paragraphs>105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Terminology Harmonization Virtual Meeting</vt:lpstr>
      <vt:lpstr>Agenda</vt:lpstr>
      <vt:lpstr>Current IEEE Standardization Efforts and Standards</vt:lpstr>
      <vt:lpstr>Scheduled Meetings at IROS 2020</vt:lpstr>
      <vt:lpstr>Goal Statement</vt:lpstr>
      <vt:lpstr>Schedule</vt:lpstr>
      <vt:lpstr>Next Steps / Open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Schlenoff, Craig I. (Fed)</dc:creator>
  <cp:lastModifiedBy>Schlenoff, Craig I. (Fed)</cp:lastModifiedBy>
  <cp:revision>65</cp:revision>
  <dcterms:created xsi:type="dcterms:W3CDTF">2020-06-04T13:16:24Z</dcterms:created>
  <dcterms:modified xsi:type="dcterms:W3CDTF">2020-11-13T19:01:00Z</dcterms:modified>
</cp:coreProperties>
</file>