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8"/>
  </p:notesMasterIdLst>
  <p:handoutMasterIdLst>
    <p:handoutMasterId r:id="rId9"/>
  </p:handoutMasterIdLst>
  <p:sldIdLst>
    <p:sldId id="574" r:id="rId2"/>
    <p:sldId id="582" r:id="rId3"/>
    <p:sldId id="593" r:id="rId4"/>
    <p:sldId id="587" r:id="rId5"/>
    <p:sldId id="590" r:id="rId6"/>
    <p:sldId id="591" r:id="rId7"/>
  </p:sldIdLst>
  <p:sldSz cx="12192000" cy="6858000"/>
  <p:notesSz cx="9309100" cy="70231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3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mes, Cheryl A" initials="GCA" lastIdx="18" clrIdx="0">
    <p:extLst>
      <p:ext uri="{19B8F6BF-5375-455C-9EA6-DF929625EA0E}">
        <p15:presenceInfo xmlns:p15="http://schemas.microsoft.com/office/powerpoint/2012/main" userId="S-1-5-21-1891702622-1312184900-313593124-347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D6"/>
    <a:srgbClr val="0067B2"/>
    <a:srgbClr val="78ADFF"/>
    <a:srgbClr val="0067B3"/>
    <a:srgbClr val="003C9E"/>
    <a:srgbClr val="0432FF"/>
    <a:srgbClr val="094DA0"/>
    <a:srgbClr val="EEEEEE"/>
    <a:srgbClr val="FFF6DB"/>
    <a:srgbClr val="002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 autoAdjust="0"/>
    <p:restoredTop sz="88341" autoAdjust="0"/>
  </p:normalViewPr>
  <p:slideViewPr>
    <p:cSldViewPr>
      <p:cViewPr varScale="1">
        <p:scale>
          <a:sx n="134" d="100"/>
          <a:sy n="134" d="100"/>
        </p:scale>
        <p:origin x="140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7880"/>
    </p:cViewPr>
  </p:sorterViewPr>
  <p:notesViewPr>
    <p:cSldViewPr>
      <p:cViewPr varScale="1">
        <p:scale>
          <a:sx n="81" d="100"/>
          <a:sy n="81" d="100"/>
        </p:scale>
        <p:origin x="-3102" y="-84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804" cy="350916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 defTabSz="93304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0916"/>
          </a:xfrm>
          <a:prstGeom prst="rect">
            <a:avLst/>
          </a:prstGeom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>
            <a:lvl1pPr algn="r" defTabSz="931779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A5CA7AD-AFDF-4C32-8982-371A676E189A}" type="datetimeFigureOut">
              <a:rPr lang="en-US" altLang="en-US"/>
              <a:pPr>
                <a:defRPr/>
              </a:pPr>
              <a:t>10/26/20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0987"/>
            <a:ext cx="4033804" cy="350916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 defTabSz="93304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0916"/>
          </a:xfrm>
          <a:prstGeom prst="rect">
            <a:avLst/>
          </a:prstGeom>
        </p:spPr>
        <p:txBody>
          <a:bodyPr vert="horz" wrap="square" lIns="93315" tIns="46658" rIns="93315" bIns="46658" numCol="1" anchor="b" anchorCtr="0" compatLnSpc="1">
            <a:prstTxWarp prst="textNoShape">
              <a:avLst/>
            </a:prstTxWarp>
          </a:bodyPr>
          <a:lstStyle>
            <a:lvl1pPr algn="r" defTabSz="931779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CC65D337-A18F-4898-BF29-80AF30637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128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804" cy="350916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 defTabSz="93304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193" y="0"/>
            <a:ext cx="4033804" cy="350916"/>
          </a:xfrm>
          <a:prstGeom prst="rect">
            <a:avLst/>
          </a:prstGeom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>
            <a:lvl1pPr algn="r" defTabSz="931779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17951EE5-3F1D-4283-8CE1-D0467615D233}" type="datetimeFigureOut">
              <a:rPr lang="en-US" altLang="en-US"/>
              <a:pPr>
                <a:defRPr/>
              </a:pPr>
              <a:t>10/26/20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799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070" y="3335494"/>
            <a:ext cx="7448963" cy="3160635"/>
          </a:xfrm>
          <a:prstGeom prst="rect">
            <a:avLst/>
          </a:prstGeom>
        </p:spPr>
        <p:txBody>
          <a:bodyPr vert="horz" lIns="93315" tIns="46658" rIns="93315" bIns="4665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987"/>
            <a:ext cx="4033804" cy="350916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 defTabSz="93304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193" y="6670987"/>
            <a:ext cx="4033804" cy="350916"/>
          </a:xfrm>
          <a:prstGeom prst="rect">
            <a:avLst/>
          </a:prstGeom>
        </p:spPr>
        <p:txBody>
          <a:bodyPr vert="horz" wrap="square" lIns="93315" tIns="46658" rIns="93315" bIns="46658" numCol="1" anchor="b" anchorCtr="0" compatLnSpc="1">
            <a:prstTxWarp prst="textNoShape">
              <a:avLst/>
            </a:prstTxWarp>
          </a:bodyPr>
          <a:lstStyle>
            <a:lvl1pPr algn="r" defTabSz="931779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F1F8FA10-53D1-4CBD-B9C9-7EC6E787A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976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2BE08-B9DE-5040-8BB6-E81ABB92DF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0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99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783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19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74400" y="5901073"/>
            <a:ext cx="913560" cy="8206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5" dirty="0">
              <a:solidFill>
                <a:prstClr val="white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D0280A-9183-114C-B88C-27DD437B05D6}"/>
              </a:ext>
            </a:extLst>
          </p:cNvPr>
          <p:cNvGrpSpPr/>
          <p:nvPr userDrawn="1"/>
        </p:nvGrpSpPr>
        <p:grpSpPr>
          <a:xfrm>
            <a:off x="-1" y="6194858"/>
            <a:ext cx="12192001" cy="685800"/>
            <a:chOff x="-1" y="6194858"/>
            <a:chExt cx="12192001" cy="6858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FEAB14A-538E-E84B-86AF-0447D6931D71}"/>
                </a:ext>
              </a:extLst>
            </p:cNvPr>
            <p:cNvGrpSpPr/>
            <p:nvPr userDrawn="1"/>
          </p:nvGrpSpPr>
          <p:grpSpPr>
            <a:xfrm>
              <a:off x="-1" y="6194858"/>
              <a:ext cx="12192001" cy="685800"/>
              <a:chOff x="-1" y="6194858"/>
              <a:chExt cx="12192001" cy="68580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406D946-D288-E74D-AAFE-D7BAADF340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1" y="6194858"/>
                <a:ext cx="12192001" cy="685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pic>
            <p:nvPicPr>
              <p:cNvPr id="7" name="Picture 6" descr="uml_vertical_logo.png">
                <a:extLst>
                  <a:ext uri="{FF2B5EF4-FFF2-40B4-BE49-F238E27FC236}">
                    <a16:creationId xmlns:a16="http://schemas.microsoft.com/office/drawing/2014/main" id="{A6A6E766-3BC2-F04F-B0FA-CEE12F2F7FA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521998" y="6248462"/>
                <a:ext cx="475859" cy="573194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284D89-8098-614B-8A3A-F952A351B59C}"/>
                  </a:ext>
                </a:extLst>
              </p:cNvPr>
              <p:cNvSpPr txBox="1"/>
              <p:nvPr userDrawn="1"/>
            </p:nvSpPr>
            <p:spPr>
              <a:xfrm>
                <a:off x="1660090" y="6457179"/>
                <a:ext cx="19143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i="0" dirty="0">
                    <a:solidFill>
                      <a:schemeClr val="tx2"/>
                    </a:solidFill>
                    <a:latin typeface="Helvetica Neue"/>
                    <a:cs typeface="Helvetica Neue"/>
                  </a:rPr>
                  <a:t>http://</a:t>
                </a:r>
                <a:r>
                  <a:rPr lang="en-US" sz="1400" b="1" i="0" dirty="0" err="1">
                    <a:solidFill>
                      <a:schemeClr val="tx2"/>
                    </a:solidFill>
                    <a:latin typeface="Helvetica Neue"/>
                    <a:cs typeface="Helvetica Neue"/>
                  </a:rPr>
                  <a:t>nerve.uml.edu</a:t>
                </a:r>
                <a:endParaRPr lang="en-US" sz="1400" b="1" i="0" dirty="0">
                  <a:solidFill>
                    <a:schemeClr val="tx2"/>
                  </a:solidFill>
                  <a:latin typeface="Helvetica Neue"/>
                  <a:cs typeface="Helvetica Neue"/>
                </a:endParaRPr>
              </a:p>
            </p:txBody>
          </p:sp>
        </p:grpSp>
        <p:pic>
          <p:nvPicPr>
            <p:cNvPr id="5" name="Picture 4" descr="NERVE-Center-logo_2015_med_black.png">
              <a:extLst>
                <a:ext uri="{FF2B5EF4-FFF2-40B4-BE49-F238E27FC236}">
                  <a16:creationId xmlns:a16="http://schemas.microsoft.com/office/drawing/2014/main" id="{30F86C1B-02A5-1C40-8D28-E0590F506E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1409" y="6253425"/>
              <a:ext cx="1331109" cy="566928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F75DFCE-91D1-F94A-B123-49EBDA1786A1}"/>
              </a:ext>
            </a:extLst>
          </p:cNvPr>
          <p:cNvSpPr txBox="1"/>
          <p:nvPr userDrawn="1"/>
        </p:nvSpPr>
        <p:spPr>
          <a:xfrm>
            <a:off x="4827492" y="6474023"/>
            <a:ext cx="488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Robot Terminology Harmonization Meeting – October 2020</a:t>
            </a:r>
          </a:p>
        </p:txBody>
      </p:sp>
    </p:spTree>
    <p:extLst>
      <p:ext uri="{BB962C8B-B14F-4D97-AF65-F5344CB8AC3E}">
        <p14:creationId xmlns:p14="http://schemas.microsoft.com/office/powerpoint/2010/main" val="50822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7457" rtl="0" eaLnBrk="1" latinLnBrk="0" hangingPunct="1">
        <a:spcBef>
          <a:spcPct val="0"/>
        </a:spcBef>
        <a:buNone/>
        <a:defRPr sz="3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796" indent="-257796" algn="l" defTabSz="687457" rtl="0" eaLnBrk="1" latinLnBrk="0" hangingPunct="1">
        <a:spcBef>
          <a:spcPct val="20000"/>
        </a:spcBef>
        <a:buFont typeface="Arial" pitchFamily="34" charset="0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1pPr>
      <a:lvl2pPr marL="558559" indent="-214831" algn="l" defTabSz="687457" rtl="0" eaLnBrk="1" latinLnBrk="0" hangingPunct="1">
        <a:spcBef>
          <a:spcPct val="20000"/>
        </a:spcBef>
        <a:buFont typeface="Arial" pitchFamily="34" charset="0"/>
        <a:buChar char="–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859322" indent="-171864" algn="l" defTabSz="687457" rtl="0" eaLnBrk="1" latinLnBrk="0" hangingPunct="1">
        <a:spcBef>
          <a:spcPct val="20000"/>
        </a:spcBef>
        <a:buFont typeface="Arial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203050" indent="-171864" algn="l" defTabSz="687457" rtl="0" eaLnBrk="1" latinLnBrk="0" hangingPunct="1">
        <a:spcBef>
          <a:spcPct val="20000"/>
        </a:spcBef>
        <a:buFont typeface="Arial" pitchFamily="34" charset="0"/>
        <a:buChar char="–"/>
        <a:defRPr sz="1504" kern="1200">
          <a:solidFill>
            <a:schemeClr val="tx1"/>
          </a:solidFill>
          <a:latin typeface="+mn-lt"/>
          <a:ea typeface="+mn-ea"/>
          <a:cs typeface="+mn-cs"/>
        </a:defRPr>
      </a:lvl4pPr>
      <a:lvl5pPr marL="1546778" indent="-171864" algn="l" defTabSz="687457" rtl="0" eaLnBrk="1" latinLnBrk="0" hangingPunct="1">
        <a:spcBef>
          <a:spcPct val="20000"/>
        </a:spcBef>
        <a:buFont typeface="Arial" pitchFamily="34" charset="0"/>
        <a:buChar char="»"/>
        <a:defRPr sz="1504" kern="1200">
          <a:solidFill>
            <a:schemeClr val="tx1"/>
          </a:solidFill>
          <a:latin typeface="+mn-lt"/>
          <a:ea typeface="+mn-ea"/>
          <a:cs typeface="+mn-cs"/>
        </a:defRPr>
      </a:lvl5pPr>
      <a:lvl6pPr marL="1890507" indent="-171864" algn="l" defTabSz="687457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6pPr>
      <a:lvl7pPr marL="2234236" indent="-171864" algn="l" defTabSz="687457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7pPr>
      <a:lvl8pPr marL="2577964" indent="-171864" algn="l" defTabSz="687457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8pPr>
      <a:lvl9pPr marL="2921692" indent="-171864" algn="l" defTabSz="687457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28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457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186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914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643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371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100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9828" algn="l" defTabSz="68745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7">
            <a:extLst>
              <a:ext uri="{FF2B5EF4-FFF2-40B4-BE49-F238E27FC236}">
                <a16:creationId xmlns:a16="http://schemas.microsoft.com/office/drawing/2014/main" id="{2413F8CE-DC5D-DE47-A0DB-1A344A19F4BC}"/>
              </a:ext>
            </a:extLst>
          </p:cNvPr>
          <p:cNvSpPr txBox="1"/>
          <p:nvPr/>
        </p:nvSpPr>
        <p:spPr>
          <a:xfrm>
            <a:off x="999033" y="4267200"/>
            <a:ext cx="10278568" cy="1782726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25000"/>
              </a:lnSpc>
            </a:pPr>
            <a:r>
              <a:rPr lang="en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Adam Norton</a:t>
            </a:r>
          </a:p>
          <a:p>
            <a:pPr lvl="0" algn="ctr">
              <a:lnSpc>
                <a:spcPct val="125000"/>
              </a:lnSpc>
            </a:pPr>
            <a:r>
              <a:rPr lang="en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Associate Director, New England Robotics Validation Experimentation (NERVE) Center</a:t>
            </a:r>
          </a:p>
          <a:p>
            <a:pPr lvl="0" algn="ctr">
              <a:lnSpc>
                <a:spcPct val="125000"/>
              </a:lnSpc>
            </a:pPr>
            <a:r>
              <a:rPr lang="en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University of Massachusetts Lowell</a:t>
            </a: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0" algn="ctr">
              <a:lnSpc>
                <a:spcPct val="125000"/>
              </a:lnSpc>
            </a:pPr>
            <a:r>
              <a:rPr lang="en-US" b="1" dirty="0">
                <a:solidFill>
                  <a:srgbClr val="0067B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adam_norton@uml.edu 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2ED917D3-CAB0-AA47-A115-9A7830421E98}"/>
              </a:ext>
            </a:extLst>
          </p:cNvPr>
          <p:cNvSpPr txBox="1">
            <a:spLocks/>
          </p:cNvSpPr>
          <p:nvPr/>
        </p:nvSpPr>
        <p:spPr>
          <a:xfrm>
            <a:off x="609600" y="215689"/>
            <a:ext cx="10972800" cy="420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ASTM Robotics Committees Terminology</a:t>
            </a:r>
          </a:p>
        </p:txBody>
      </p:sp>
    </p:spTree>
    <p:extLst>
      <p:ext uri="{BB962C8B-B14F-4D97-AF65-F5344CB8AC3E}">
        <p14:creationId xmlns:p14="http://schemas.microsoft.com/office/powerpoint/2010/main" val="90758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1154-72B1-C740-8847-16F36860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ASTM Robotics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CE63-917B-A14C-9573-9B300390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7317142" cy="34289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E54.09 Committee on Homeland Security Applications; Subcommittee on Response Robots</a:t>
            </a:r>
          </a:p>
          <a:p>
            <a:endParaRPr lang="en-US" dirty="0"/>
          </a:p>
          <a:p>
            <a:r>
              <a:rPr lang="en-US" dirty="0"/>
              <a:t>E57 Committee on 3D Imaging Systems</a:t>
            </a:r>
          </a:p>
          <a:p>
            <a:endParaRPr lang="en-US" dirty="0"/>
          </a:p>
          <a:p>
            <a:r>
              <a:rPr lang="en-US" dirty="0"/>
              <a:t>F45 Committee on Driverless Automatic Guided Industrial Vehicles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F48 Committee on Exoskeletons and Exosuits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DF2D863-7439-9347-9F9C-68CBC289731A}"/>
              </a:ext>
            </a:extLst>
          </p:cNvPr>
          <p:cNvGrpSpPr/>
          <p:nvPr/>
        </p:nvGrpSpPr>
        <p:grpSpPr>
          <a:xfrm>
            <a:off x="7974467" y="3378396"/>
            <a:ext cx="2413442" cy="759967"/>
            <a:chOff x="7848599" y="3200400"/>
            <a:chExt cx="4112857" cy="1295095"/>
          </a:xfrm>
        </p:grpSpPr>
        <p:pic>
          <p:nvPicPr>
            <p:cNvPr id="7" name="Picture 6" descr="Adept_ODOA_August_2015_59.JPG">
              <a:extLst>
                <a:ext uri="{FF2B5EF4-FFF2-40B4-BE49-F238E27FC236}">
                  <a16:creationId xmlns:a16="http://schemas.microsoft.com/office/drawing/2014/main" id="{8D396225-9D71-AC45-8C53-5A0036ECD3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848599" y="3200400"/>
              <a:ext cx="1524001" cy="1295095"/>
            </a:xfrm>
            <a:prstGeom prst="rect">
              <a:avLst/>
            </a:prstGeom>
            <a:ln w="12700">
              <a:noFill/>
            </a:ln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F8D2FF0-1FCD-DF4E-9FA1-64F247CC97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25000" y="3200400"/>
              <a:ext cx="2436456" cy="1295095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904389-BA5C-8B4C-978B-FFBB2FFD72E7}"/>
              </a:ext>
            </a:extLst>
          </p:cNvPr>
          <p:cNvGrpSpPr/>
          <p:nvPr/>
        </p:nvGrpSpPr>
        <p:grpSpPr>
          <a:xfrm>
            <a:off x="8582092" y="4229372"/>
            <a:ext cx="2638357" cy="833194"/>
            <a:chOff x="7621944" y="4647895"/>
            <a:chExt cx="4417656" cy="139509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D0A7536-D772-F149-AADA-C4E39C4C4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1944" y="4647896"/>
              <a:ext cx="1493039" cy="139509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35422DF-ED8C-8446-8C78-9603FF3FA6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63199" y="4647895"/>
              <a:ext cx="1314092" cy="1395097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6699355-0585-994D-B21C-92EB437659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725508" y="4647895"/>
              <a:ext cx="1314092" cy="1395097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8AF0762-5123-D24C-87F7-5A3A32C0A7C2}"/>
              </a:ext>
            </a:extLst>
          </p:cNvPr>
          <p:cNvGrpSpPr/>
          <p:nvPr/>
        </p:nvGrpSpPr>
        <p:grpSpPr>
          <a:xfrm>
            <a:off x="7772400" y="1210228"/>
            <a:ext cx="2743200" cy="1050114"/>
            <a:chOff x="8731044" y="1524000"/>
            <a:chExt cx="3989088" cy="1527048"/>
          </a:xfrm>
        </p:grpSpPr>
        <p:pic>
          <p:nvPicPr>
            <p:cNvPr id="4" name="Picture 3" descr="NIST_Huntsville_August_26_2014_032.JPG">
              <a:extLst>
                <a:ext uri="{FF2B5EF4-FFF2-40B4-BE49-F238E27FC236}">
                  <a16:creationId xmlns:a16="http://schemas.microsoft.com/office/drawing/2014/main" id="{9A79FCB4-F1B0-1641-985D-0BF0F1B9BB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8448852" y="1806192"/>
              <a:ext cx="1523999" cy="959616"/>
            </a:xfrm>
            <a:prstGeom prst="rect">
              <a:avLst/>
            </a:prstGeom>
            <a:ln w="12700">
              <a:noFill/>
            </a:ln>
          </p:spPr>
        </p:pic>
        <p:pic>
          <p:nvPicPr>
            <p:cNvPr id="5" name="Picture 4" descr="packbot_stairs.jpg">
              <a:extLst>
                <a:ext uri="{FF2B5EF4-FFF2-40B4-BE49-F238E27FC236}">
                  <a16:creationId xmlns:a16="http://schemas.microsoft.com/office/drawing/2014/main" id="{186BF0D5-79A4-6E49-871B-AAB3B4E62D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48957" y="1524000"/>
              <a:ext cx="1119693" cy="152400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B7741514-8CD8-EB46-8A8F-DA6A3C2ABB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126947" y="1524000"/>
              <a:ext cx="1593185" cy="1527048"/>
            </a:xfrm>
            <a:prstGeom prst="rect">
              <a:avLst/>
            </a:prstGeom>
          </p:spPr>
        </p:pic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53ECFD-5D13-224B-9FCF-BA309894004E}"/>
              </a:ext>
            </a:extLst>
          </p:cNvPr>
          <p:cNvSpPr txBox="1">
            <a:spLocks/>
          </p:cNvSpPr>
          <p:nvPr/>
        </p:nvSpPr>
        <p:spPr>
          <a:xfrm>
            <a:off x="609600" y="5181599"/>
            <a:ext cx="10591799" cy="861393"/>
          </a:xfrm>
          <a:prstGeom prst="rect">
            <a:avLst/>
          </a:prstGeom>
        </p:spPr>
        <p:txBody>
          <a:bodyPr>
            <a:normAutofit/>
          </a:bodyPr>
          <a:lstStyle>
            <a:lvl1pPr marL="257796" indent="-257796" algn="l" defTabSz="6874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6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558559" indent="-214831" algn="l" defTabSz="6874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5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859322" indent="-171864" algn="l" defTabSz="6874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5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203050" indent="-171864" algn="l" defTabSz="6874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4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546778" indent="-171864" algn="l" defTabSz="6874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4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1890507" indent="-171864" algn="l" defTabSz="6874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34236" indent="-171864" algn="l" defTabSz="6874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7964" indent="-171864" algn="l" defTabSz="6874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1692" indent="-171864" algn="l" defTabSz="6874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865" indent="-342900"/>
            <a:r>
              <a:rPr lang="en-US" dirty="0"/>
              <a:t>All committees focused on test methods rather than specifications of robot activity/behaviors, so terms are from the test method perspective</a:t>
            </a:r>
          </a:p>
        </p:txBody>
      </p:sp>
      <p:pic>
        <p:nvPicPr>
          <p:cNvPr id="1026" name="Picture 2" descr="part">
            <a:extLst>
              <a:ext uri="{FF2B5EF4-FFF2-40B4-BE49-F238E27FC236}">
                <a16:creationId xmlns:a16="http://schemas.microsoft.com/office/drawing/2014/main" id="{3EFB00D2-B339-C948-B3DD-96488BBE8D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0000" y="2373407"/>
            <a:ext cx="1048624" cy="92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bot">
            <a:extLst>
              <a:ext uri="{FF2B5EF4-FFF2-40B4-BE49-F238E27FC236}">
                <a16:creationId xmlns:a16="http://schemas.microsoft.com/office/drawing/2014/main" id="{2D9A378B-86B2-D648-8BC2-71F75BBA2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8941" y="2372628"/>
            <a:ext cx="1389677" cy="92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8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095E-CA59-384C-A443-920A6B81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ASTM F45.02 Work Item: Navigation with Impairments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42D0-EE62-BE4B-AC21-D633BA040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Revision of </a:t>
            </a:r>
            <a:r>
              <a:rPr lang="en-US" b="1" dirty="0"/>
              <a:t>F3244 - 17 Standard Test Method for Navigation: Defined Area</a:t>
            </a:r>
          </a:p>
          <a:p>
            <a:endParaRPr lang="en-US" u="sng" dirty="0"/>
          </a:p>
          <a:p>
            <a:r>
              <a:rPr lang="en-US" u="sng" dirty="0"/>
              <a:t>impairment</a:t>
            </a:r>
            <a:r>
              <a:rPr lang="en-US" dirty="0"/>
              <a:t>, n—an object, feature, or quality of the situation that is utilized to disrupt intended A-UGV operation, such as the inclusion of obstacles or communication failures during task performance. </a:t>
            </a:r>
          </a:p>
          <a:p>
            <a:endParaRPr lang="en-US" dirty="0"/>
          </a:p>
          <a:p>
            <a:r>
              <a:rPr lang="en-US" dirty="0"/>
              <a:t>Obstacle awareness —There are several possible conditions for the A-UGV’s obstacle awareness:</a:t>
            </a:r>
            <a:br>
              <a:rPr lang="en-US" dirty="0"/>
            </a:br>
            <a:endParaRPr lang="en-US" dirty="0"/>
          </a:p>
          <a:p>
            <a:pPr marL="800928" lvl="1" indent="-457200">
              <a:buFont typeface="+mj-lt"/>
              <a:buAutoNum type="arabicPeriod"/>
            </a:pPr>
            <a:r>
              <a:rPr lang="en-US" u="sng" dirty="0"/>
              <a:t>Incomplete Awareness, Physically Present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Obstacles in the physical space are not virtually present on the map the A-UGV uses to navigate, meaning the A-UGV is not aware of the obstacles until it detects them with its sensors. </a:t>
            </a:r>
            <a:r>
              <a:rPr lang="en-US" dirty="0"/>
              <a:t>This condition is still satisfied if the obstacles are within detectable range while the A-UGV is at the start position before a test repetition begins. </a:t>
            </a:r>
            <a:r>
              <a:rPr lang="en-US" dirty="0">
                <a:solidFill>
                  <a:srgbClr val="00B050"/>
                </a:solidFill>
              </a:rPr>
              <a:t>If the A-UGV generates its own map of the area before starting a test, it shall do so without the obstacles present, but then the obstacles shall be physically added before the test begins.</a:t>
            </a:r>
            <a:br>
              <a:rPr lang="en-US" dirty="0"/>
            </a:br>
            <a:endParaRPr lang="en-US" dirty="0"/>
          </a:p>
          <a:p>
            <a:pPr marL="800928" lvl="1" indent="-457200">
              <a:buFont typeface="+mj-lt"/>
              <a:buAutoNum type="arabicPeriod"/>
            </a:pPr>
            <a:r>
              <a:rPr lang="en-US" u="sng" dirty="0"/>
              <a:t>Complete Awareness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Obstacles in the physical space are virtually present on the map given to the A-UGV, meaning the A-UGV is aware of the obstacles and can plan ahead before detecting them with its sensors. </a:t>
            </a:r>
            <a:r>
              <a:rPr lang="en-US" dirty="0"/>
              <a:t>In this condition, the edges of the obstacles are equivalent to boundaries and may be used for localization by the A-UGV. </a:t>
            </a:r>
            <a:r>
              <a:rPr lang="en-US" dirty="0">
                <a:solidFill>
                  <a:srgbClr val="00B050"/>
                </a:solidFill>
              </a:rPr>
              <a:t>If the A-UGV generates its own map of the area before starting a test, it shall do so with the obstacles present.</a:t>
            </a:r>
            <a:br>
              <a:rPr lang="en-US" dirty="0"/>
            </a:br>
            <a:endParaRPr lang="en-US" dirty="0"/>
          </a:p>
          <a:p>
            <a:pPr marL="800928" lvl="1" indent="-457200">
              <a:buFont typeface="+mj-lt"/>
              <a:buAutoNum type="arabicPeriod"/>
            </a:pPr>
            <a:r>
              <a:rPr lang="en-US" u="sng" dirty="0"/>
              <a:t>Incomplete Awareness, Virtually Present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Obstacles are virtually present on the map given to the A-UGV, but they are not in the physical space, meaning the A-UGV believes the obstacles are in position, but will not detect them with its sensors. </a:t>
            </a:r>
            <a:r>
              <a:rPr lang="en-US" dirty="0">
                <a:solidFill>
                  <a:srgbClr val="00B050"/>
                </a:solidFill>
              </a:rPr>
              <a:t>If the A-UGV generates its own map of the area before starting a test, it shall do so with the obstacles present, but then they will be physically removed before the test begins.</a:t>
            </a:r>
          </a:p>
        </p:txBody>
      </p:sp>
    </p:spTree>
    <p:extLst>
      <p:ext uri="{BB962C8B-B14F-4D97-AF65-F5344CB8AC3E}">
        <p14:creationId xmlns:p14="http://schemas.microsoft.com/office/powerpoint/2010/main" val="300113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D6EE-F35F-964B-A6BE-1688ED41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CB0C9-016B-E541-A2B7-FBA2281CE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E54.09</a:t>
            </a:r>
            <a:r>
              <a:rPr lang="en-US" dirty="0"/>
              <a:t>: </a:t>
            </a:r>
            <a:r>
              <a:rPr lang="en-US" u="sng" dirty="0"/>
              <a:t>test repetition</a:t>
            </a:r>
            <a:r>
              <a:rPr lang="en-US" dirty="0"/>
              <a:t> or </a:t>
            </a:r>
            <a:r>
              <a:rPr lang="en-US" u="sng" dirty="0"/>
              <a:t>repetition</a:t>
            </a:r>
            <a:r>
              <a:rPr lang="en-US" dirty="0"/>
              <a:t> – robot’s completion of the task as speciﬁed in the test method and readiness for repeating the same task when required.</a:t>
            </a:r>
          </a:p>
          <a:p>
            <a:endParaRPr lang="en-US" dirty="0"/>
          </a:p>
          <a:p>
            <a:r>
              <a:rPr lang="en-US" b="1" dirty="0"/>
              <a:t>F45</a:t>
            </a:r>
            <a:r>
              <a:rPr lang="en-US" dirty="0"/>
              <a:t>: </a:t>
            </a:r>
            <a:r>
              <a:rPr lang="en-US" u="sng" dirty="0"/>
              <a:t>repetition</a:t>
            </a:r>
            <a:r>
              <a:rPr lang="en-US" dirty="0"/>
              <a:t> – performance of a task.</a:t>
            </a:r>
          </a:p>
          <a:p>
            <a:endParaRPr lang="en-US" dirty="0"/>
          </a:p>
          <a:p>
            <a:r>
              <a:rPr lang="en-US" b="1" dirty="0"/>
              <a:t>F48</a:t>
            </a:r>
            <a:r>
              <a:rPr lang="en-US" dirty="0"/>
              <a:t>: </a:t>
            </a:r>
            <a:r>
              <a:rPr lang="en-US" u="sng" dirty="0"/>
              <a:t>activity</a:t>
            </a:r>
            <a:r>
              <a:rPr lang="en-US" dirty="0"/>
              <a:t> – execution of a task or action by a user or their exoskeleton or exosuit, or both.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957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D6EE-F35F-964B-A6BE-1688ED41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CB0C9-016B-E541-A2B7-FBA2281CE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E54.09</a:t>
            </a:r>
            <a:r>
              <a:rPr lang="en-US" dirty="0"/>
              <a:t>: </a:t>
            </a:r>
            <a:r>
              <a:rPr lang="en-US" i="1" dirty="0"/>
              <a:t>no defined term, but each test method involves the performance of a task.</a:t>
            </a:r>
          </a:p>
          <a:p>
            <a:endParaRPr lang="en-US" dirty="0"/>
          </a:p>
          <a:p>
            <a:r>
              <a:rPr lang="en-US" b="1" dirty="0"/>
              <a:t>F45</a:t>
            </a:r>
            <a:r>
              <a:rPr lang="en-US" dirty="0"/>
              <a:t>: </a:t>
            </a:r>
            <a:r>
              <a:rPr lang="en-US" u="sng" dirty="0"/>
              <a:t>task</a:t>
            </a:r>
            <a:r>
              <a:rPr lang="en-US" dirty="0"/>
              <a:t> – sequence of movements and measurements that comprise one repetition within a test.</a:t>
            </a:r>
          </a:p>
          <a:p>
            <a:pPr lvl="1"/>
            <a:r>
              <a:rPr lang="en-US" u="sng" dirty="0"/>
              <a:t>task planning</a:t>
            </a:r>
            <a:r>
              <a:rPr lang="en-US" dirty="0"/>
              <a:t> – process of solving the task to be carried out by generating a task procedure, which includes subtasks and motions.</a:t>
            </a:r>
          </a:p>
          <a:p>
            <a:pPr lvl="1"/>
            <a:r>
              <a:rPr lang="en-US" u="sng" dirty="0"/>
              <a:t>test</a:t>
            </a:r>
            <a:r>
              <a:rPr lang="en-US" dirty="0"/>
              <a:t> – a collection of task repetitions.</a:t>
            </a:r>
          </a:p>
          <a:p>
            <a:endParaRPr lang="en-US" dirty="0"/>
          </a:p>
          <a:p>
            <a:r>
              <a:rPr lang="en-US" b="1" dirty="0"/>
              <a:t>F48</a:t>
            </a:r>
            <a:r>
              <a:rPr lang="en-US" dirty="0"/>
              <a:t>: </a:t>
            </a:r>
            <a:r>
              <a:rPr lang="en-US" u="sng" dirty="0"/>
              <a:t>test</a:t>
            </a:r>
            <a:r>
              <a:rPr lang="en-US" dirty="0"/>
              <a:t> – a collection of task repetitions. (references F45 standard)</a:t>
            </a:r>
          </a:p>
        </p:txBody>
      </p:sp>
    </p:spTree>
    <p:extLst>
      <p:ext uri="{BB962C8B-B14F-4D97-AF65-F5344CB8AC3E}">
        <p14:creationId xmlns:p14="http://schemas.microsoft.com/office/powerpoint/2010/main" val="71668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D6EE-F35F-964B-A6BE-1688ED41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CB0C9-016B-E541-A2B7-FBA2281CE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E54.09</a:t>
            </a:r>
            <a:r>
              <a:rPr lang="en-US" dirty="0"/>
              <a:t>: </a:t>
            </a:r>
            <a:r>
              <a:rPr lang="en-US" i="1" dirty="0"/>
              <a:t>no defined term, but each test method has configuration parameters that define properties of the environment (e.g., confinement, lighting, temperature, humidity, etc.).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F45</a:t>
            </a:r>
            <a:r>
              <a:rPr lang="en-US" dirty="0"/>
              <a:t>: </a:t>
            </a:r>
            <a:r>
              <a:rPr lang="en-US" u="sng" dirty="0"/>
              <a:t>environment map</a:t>
            </a:r>
            <a:r>
              <a:rPr lang="en-US" dirty="0"/>
              <a:t> or </a:t>
            </a:r>
            <a:r>
              <a:rPr lang="en-US" u="sng" dirty="0"/>
              <a:t>environment model</a:t>
            </a:r>
            <a:r>
              <a:rPr lang="en-US" dirty="0"/>
              <a:t> – map or model that describes an environment with its distinguishable features.</a:t>
            </a:r>
          </a:p>
          <a:p>
            <a:pPr lvl="1"/>
            <a:r>
              <a:rPr lang="en-US" u="sng" dirty="0"/>
              <a:t>layout</a:t>
            </a:r>
            <a:r>
              <a:rPr lang="en-US" dirty="0"/>
              <a:t> – graphical representation of the environment and A-UGV functional space.</a:t>
            </a:r>
          </a:p>
          <a:p>
            <a:pPr lvl="1"/>
            <a:r>
              <a:rPr lang="en-US" dirty="0"/>
              <a:t>F3218-19 Standard Practice for Documenting Environmental Conditions for Utilization with A-UGV Test Methods</a:t>
            </a:r>
          </a:p>
          <a:p>
            <a:endParaRPr lang="en-US" dirty="0"/>
          </a:p>
          <a:p>
            <a:r>
              <a:rPr lang="en-US" b="1" dirty="0"/>
              <a:t>F48</a:t>
            </a:r>
            <a:r>
              <a:rPr lang="en-US" dirty="0"/>
              <a:t>: F3427-20 Standard Practice for Documenting Environmental Conditions for Utilization with Exoskeleton Test Methods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1378188"/>
      </p:ext>
    </p:extLst>
  </p:cSld>
  <p:clrMapOvr>
    <a:masterClrMapping/>
  </p:clrMapOvr>
</p:sld>
</file>

<file path=ppt/theme/theme1.xml><?xml version="1.0" encoding="utf-8"?>
<a:theme xmlns:a="http://schemas.openxmlformats.org/drawingml/2006/main" name="Deep Blue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ppt-new-template-revision</Template>
  <TotalTime>23228</TotalTime>
  <Words>669</Words>
  <Application>Microsoft Macintosh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Deep Blue - Template</vt:lpstr>
      <vt:lpstr>PowerPoint Presentation</vt:lpstr>
      <vt:lpstr>ASTM Robotics Committees</vt:lpstr>
      <vt:lpstr>ASTM F45.02 Work Item: Navigation with Impairments</vt:lpstr>
      <vt:lpstr>Action</vt:lpstr>
      <vt:lpstr>Task</vt:lpstr>
      <vt:lpstr>Environment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Norton, Adam</cp:lastModifiedBy>
  <cp:revision>1092</cp:revision>
  <cp:lastPrinted>2018-09-18T13:07:26Z</cp:lastPrinted>
  <dcterms:created xsi:type="dcterms:W3CDTF">2012-04-03T19:11:06Z</dcterms:created>
  <dcterms:modified xsi:type="dcterms:W3CDTF">2020-10-26T14:38:25Z</dcterms:modified>
</cp:coreProperties>
</file>